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F54A13-5A0B-403B-A65C-EE2B66C5853E}"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2C1A3-767D-496C-9F98-DFAE1D377C83}" type="slidenum">
              <a:rPr lang="en-US" smtClean="0"/>
              <a:t>‹#›</a:t>
            </a:fld>
            <a:endParaRPr lang="en-US"/>
          </a:p>
        </p:txBody>
      </p:sp>
    </p:spTree>
    <p:extLst>
      <p:ext uri="{BB962C8B-B14F-4D97-AF65-F5344CB8AC3E}">
        <p14:creationId xmlns:p14="http://schemas.microsoft.com/office/powerpoint/2010/main" val="1938884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F54A13-5A0B-403B-A65C-EE2B66C5853E}"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2C1A3-767D-496C-9F98-DFAE1D377C83}" type="slidenum">
              <a:rPr lang="en-US" smtClean="0"/>
              <a:t>‹#›</a:t>
            </a:fld>
            <a:endParaRPr lang="en-US"/>
          </a:p>
        </p:txBody>
      </p:sp>
    </p:spTree>
    <p:extLst>
      <p:ext uri="{BB962C8B-B14F-4D97-AF65-F5344CB8AC3E}">
        <p14:creationId xmlns:p14="http://schemas.microsoft.com/office/powerpoint/2010/main" val="1726020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F54A13-5A0B-403B-A65C-EE2B66C5853E}"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2C1A3-767D-496C-9F98-DFAE1D377C83}" type="slidenum">
              <a:rPr lang="en-US" smtClean="0"/>
              <a:t>‹#›</a:t>
            </a:fld>
            <a:endParaRPr lang="en-US"/>
          </a:p>
        </p:txBody>
      </p:sp>
    </p:spTree>
    <p:extLst>
      <p:ext uri="{BB962C8B-B14F-4D97-AF65-F5344CB8AC3E}">
        <p14:creationId xmlns:p14="http://schemas.microsoft.com/office/powerpoint/2010/main" val="1239940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F54A13-5A0B-403B-A65C-EE2B66C5853E}"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2C1A3-767D-496C-9F98-DFAE1D377C83}" type="slidenum">
              <a:rPr lang="en-US" smtClean="0"/>
              <a:t>‹#›</a:t>
            </a:fld>
            <a:endParaRPr lang="en-US"/>
          </a:p>
        </p:txBody>
      </p:sp>
    </p:spTree>
    <p:extLst>
      <p:ext uri="{BB962C8B-B14F-4D97-AF65-F5344CB8AC3E}">
        <p14:creationId xmlns:p14="http://schemas.microsoft.com/office/powerpoint/2010/main" val="1567259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F54A13-5A0B-403B-A65C-EE2B66C5853E}"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2C1A3-767D-496C-9F98-DFAE1D377C83}" type="slidenum">
              <a:rPr lang="en-US" smtClean="0"/>
              <a:t>‹#›</a:t>
            </a:fld>
            <a:endParaRPr lang="en-US"/>
          </a:p>
        </p:txBody>
      </p:sp>
    </p:spTree>
    <p:extLst>
      <p:ext uri="{BB962C8B-B14F-4D97-AF65-F5344CB8AC3E}">
        <p14:creationId xmlns:p14="http://schemas.microsoft.com/office/powerpoint/2010/main" val="2656650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F54A13-5A0B-403B-A65C-EE2B66C5853E}"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2C1A3-767D-496C-9F98-DFAE1D377C83}" type="slidenum">
              <a:rPr lang="en-US" smtClean="0"/>
              <a:t>‹#›</a:t>
            </a:fld>
            <a:endParaRPr lang="en-US"/>
          </a:p>
        </p:txBody>
      </p:sp>
    </p:spTree>
    <p:extLst>
      <p:ext uri="{BB962C8B-B14F-4D97-AF65-F5344CB8AC3E}">
        <p14:creationId xmlns:p14="http://schemas.microsoft.com/office/powerpoint/2010/main" val="2622242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F54A13-5A0B-403B-A65C-EE2B66C5853E}" type="datetimeFigureOut">
              <a:rPr lang="en-US" smtClean="0"/>
              <a:t>7/29/2018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A2C1A3-767D-496C-9F98-DFAE1D377C83}" type="slidenum">
              <a:rPr lang="en-US" smtClean="0"/>
              <a:t>‹#›</a:t>
            </a:fld>
            <a:endParaRPr lang="en-US"/>
          </a:p>
        </p:txBody>
      </p:sp>
    </p:spTree>
    <p:extLst>
      <p:ext uri="{BB962C8B-B14F-4D97-AF65-F5344CB8AC3E}">
        <p14:creationId xmlns:p14="http://schemas.microsoft.com/office/powerpoint/2010/main" val="2625641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F54A13-5A0B-403B-A65C-EE2B66C5853E}" type="datetimeFigureOut">
              <a:rPr lang="en-US" smtClean="0"/>
              <a:t>7/29/2018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A2C1A3-767D-496C-9F98-DFAE1D377C83}" type="slidenum">
              <a:rPr lang="en-US" smtClean="0"/>
              <a:t>‹#›</a:t>
            </a:fld>
            <a:endParaRPr lang="en-US"/>
          </a:p>
        </p:txBody>
      </p:sp>
    </p:spTree>
    <p:extLst>
      <p:ext uri="{BB962C8B-B14F-4D97-AF65-F5344CB8AC3E}">
        <p14:creationId xmlns:p14="http://schemas.microsoft.com/office/powerpoint/2010/main" val="3448679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F54A13-5A0B-403B-A65C-EE2B66C5853E}" type="datetimeFigureOut">
              <a:rPr lang="en-US" smtClean="0"/>
              <a:t>7/29/2018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A2C1A3-767D-496C-9F98-DFAE1D377C83}" type="slidenum">
              <a:rPr lang="en-US" smtClean="0"/>
              <a:t>‹#›</a:t>
            </a:fld>
            <a:endParaRPr lang="en-US"/>
          </a:p>
        </p:txBody>
      </p:sp>
    </p:spTree>
    <p:extLst>
      <p:ext uri="{BB962C8B-B14F-4D97-AF65-F5344CB8AC3E}">
        <p14:creationId xmlns:p14="http://schemas.microsoft.com/office/powerpoint/2010/main" val="1024486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F54A13-5A0B-403B-A65C-EE2B66C5853E}"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2C1A3-767D-496C-9F98-DFAE1D377C83}" type="slidenum">
              <a:rPr lang="en-US" smtClean="0"/>
              <a:t>‹#›</a:t>
            </a:fld>
            <a:endParaRPr lang="en-US"/>
          </a:p>
        </p:txBody>
      </p:sp>
    </p:spTree>
    <p:extLst>
      <p:ext uri="{BB962C8B-B14F-4D97-AF65-F5344CB8AC3E}">
        <p14:creationId xmlns:p14="http://schemas.microsoft.com/office/powerpoint/2010/main" val="227648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F54A13-5A0B-403B-A65C-EE2B66C5853E}"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2C1A3-767D-496C-9F98-DFAE1D377C83}" type="slidenum">
              <a:rPr lang="en-US" smtClean="0"/>
              <a:t>‹#›</a:t>
            </a:fld>
            <a:endParaRPr lang="en-US"/>
          </a:p>
        </p:txBody>
      </p:sp>
    </p:spTree>
    <p:extLst>
      <p:ext uri="{BB962C8B-B14F-4D97-AF65-F5344CB8AC3E}">
        <p14:creationId xmlns:p14="http://schemas.microsoft.com/office/powerpoint/2010/main" val="318005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54A13-5A0B-403B-A65C-EE2B66C5853E}" type="datetimeFigureOut">
              <a:rPr lang="en-US" smtClean="0"/>
              <a:t>7/29/2018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2C1A3-767D-496C-9F98-DFAE1D377C83}" type="slidenum">
              <a:rPr lang="en-US" smtClean="0"/>
              <a:t>‹#›</a:t>
            </a:fld>
            <a:endParaRPr lang="en-US"/>
          </a:p>
        </p:txBody>
      </p:sp>
    </p:spTree>
    <p:extLst>
      <p:ext uri="{BB962C8B-B14F-4D97-AF65-F5344CB8AC3E}">
        <p14:creationId xmlns:p14="http://schemas.microsoft.com/office/powerpoint/2010/main" val="2376588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12.jp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12.jp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03726"/>
            <a:ext cx="12192000" cy="3154074"/>
          </a:xfrm>
        </p:spPr>
        <p:txBody>
          <a:bodyPr>
            <a:normAutofit/>
          </a:bodyPr>
          <a:lstStyle/>
          <a:p>
            <a:r>
              <a:rPr lang="en-US" sz="8000" b="1" dirty="0" smtClean="0"/>
              <a:t>Mrs. M</a:t>
            </a:r>
            <a:r>
              <a:rPr lang="en-US" sz="8000" b="1" baseline="30000" dirty="0" smtClean="0"/>
              <a:t>c</a:t>
            </a:r>
            <a:r>
              <a:rPr lang="en-US" sz="8000" b="1" dirty="0" smtClean="0"/>
              <a:t>Kee</a:t>
            </a:r>
            <a:br>
              <a:rPr lang="en-US" sz="8000" b="1" dirty="0" smtClean="0"/>
            </a:br>
            <a:r>
              <a:rPr lang="en-US" sz="4400" b="1" dirty="0" smtClean="0"/>
              <a:t>2018/2019</a:t>
            </a:r>
            <a:br>
              <a:rPr lang="en-US" sz="4400" b="1" dirty="0" smtClean="0"/>
            </a:br>
            <a:r>
              <a:rPr lang="en-US" sz="4400" b="1" dirty="0" smtClean="0"/>
              <a:t>RM 114</a:t>
            </a:r>
            <a:endParaRPr lang="en-US" sz="4400" b="1" dirty="0"/>
          </a:p>
        </p:txBody>
      </p:sp>
      <p:pic>
        <p:nvPicPr>
          <p:cNvPr id="4" name="Picture 2" descr="COMPUPOW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2182"/>
            <a:ext cx="12192000" cy="23678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76072" y="5257800"/>
            <a:ext cx="4886037" cy="1775464"/>
          </a:xfrm>
          <a:prstGeom prst="rect">
            <a:avLst/>
          </a:prstGeom>
        </p:spPr>
      </p:pic>
    </p:spTree>
    <p:extLst>
      <p:ext uri="{BB962C8B-B14F-4D97-AF65-F5344CB8AC3E}">
        <p14:creationId xmlns:p14="http://schemas.microsoft.com/office/powerpoint/2010/main" val="2848509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MPUPOW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2182"/>
            <a:ext cx="12192000" cy="23678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0110" y="5884730"/>
            <a:ext cx="3011054" cy="1094142"/>
          </a:xfrm>
          <a:prstGeom prst="rect">
            <a:avLst/>
          </a:prstGeom>
        </p:spPr>
      </p:pic>
      <p:sp>
        <p:nvSpPr>
          <p:cNvPr id="7" name="Content Placeholder 6"/>
          <p:cNvSpPr>
            <a:spLocks noGrp="1"/>
          </p:cNvSpPr>
          <p:nvPr>
            <p:ph sz="half" idx="1"/>
          </p:nvPr>
        </p:nvSpPr>
        <p:spPr>
          <a:xfrm>
            <a:off x="210126" y="2503055"/>
            <a:ext cx="9663547" cy="3749963"/>
          </a:xfrm>
        </p:spPr>
        <p:txBody>
          <a:bodyPr>
            <a:normAutofit lnSpcReduction="10000"/>
          </a:bodyPr>
          <a:lstStyle/>
          <a:p>
            <a:pPr marL="0" indent="0">
              <a:buNone/>
            </a:pPr>
            <a:r>
              <a:rPr lang="en-US" b="1" dirty="0" smtClean="0"/>
              <a:t>Academic Integrity Policy</a:t>
            </a:r>
          </a:p>
          <a:p>
            <a:pPr lvl="1"/>
            <a:r>
              <a:rPr lang="en-US" sz="2800" dirty="0" smtClean="0"/>
              <a:t>Students caught violating these guidelines will receive disciplinary action according to the following classroom policy</a:t>
            </a:r>
          </a:p>
          <a:p>
            <a:pPr marL="914400" lvl="2" indent="0">
              <a:buNone/>
            </a:pPr>
            <a:r>
              <a:rPr lang="en-US" sz="2400" dirty="0" smtClean="0"/>
              <a:t>1</a:t>
            </a:r>
            <a:r>
              <a:rPr lang="en-US" sz="2400" baseline="30000" dirty="0" smtClean="0"/>
              <a:t>st</a:t>
            </a:r>
            <a:r>
              <a:rPr lang="en-US" sz="2400" dirty="0" smtClean="0"/>
              <a:t> offense:	student/teacher conference &amp; no credit or partial 			credit for redo</a:t>
            </a:r>
          </a:p>
          <a:p>
            <a:pPr marL="914400" lvl="2" indent="0">
              <a:buNone/>
            </a:pPr>
            <a:r>
              <a:rPr lang="en-US" sz="2400" dirty="0" smtClean="0"/>
              <a:t>2</a:t>
            </a:r>
            <a:r>
              <a:rPr lang="en-US" sz="2400" baseline="30000" dirty="0" smtClean="0"/>
              <a:t>nd</a:t>
            </a:r>
            <a:r>
              <a:rPr lang="en-US" sz="2400" dirty="0" smtClean="0"/>
              <a:t> offense:	student/teacher/parent conference &amp; no credit for 			the assignment – no opportunity to redo</a:t>
            </a:r>
          </a:p>
          <a:p>
            <a:pPr marL="914400" lvl="2" indent="0">
              <a:buNone/>
            </a:pPr>
            <a:r>
              <a:rPr lang="en-US" sz="2400" dirty="0" smtClean="0"/>
              <a:t>3</a:t>
            </a:r>
            <a:r>
              <a:rPr lang="en-US" sz="2400" baseline="30000" dirty="0" smtClean="0"/>
              <a:t>rd</a:t>
            </a:r>
            <a:r>
              <a:rPr lang="en-US" sz="2400" dirty="0" smtClean="0"/>
              <a:t> offense:	Involvement of Dean of Students and potential loss of 		credit for course</a:t>
            </a:r>
          </a:p>
          <a:p>
            <a:pPr lvl="1"/>
            <a:endParaRPr lang="en-US" sz="2800" dirty="0" smtClean="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1627" y="2869294"/>
            <a:ext cx="2205646" cy="2940862"/>
          </a:xfrm>
          <a:prstGeom prst="rect">
            <a:avLst/>
          </a:prstGeom>
        </p:spPr>
      </p:pic>
    </p:spTree>
    <p:extLst>
      <p:ext uri="{BB962C8B-B14F-4D97-AF65-F5344CB8AC3E}">
        <p14:creationId xmlns:p14="http://schemas.microsoft.com/office/powerpoint/2010/main" val="3399330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MPUPOW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2182"/>
            <a:ext cx="12192000" cy="23678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96508" y="6045829"/>
            <a:ext cx="2567709" cy="933041"/>
          </a:xfrm>
          <a:prstGeom prst="rect">
            <a:avLst/>
          </a:prstGeom>
        </p:spPr>
      </p:pic>
      <p:sp>
        <p:nvSpPr>
          <p:cNvPr id="7" name="Content Placeholder 6"/>
          <p:cNvSpPr>
            <a:spLocks noGrp="1"/>
          </p:cNvSpPr>
          <p:nvPr>
            <p:ph sz="half" idx="1"/>
          </p:nvPr>
        </p:nvSpPr>
        <p:spPr>
          <a:xfrm>
            <a:off x="210126" y="2503055"/>
            <a:ext cx="9700492" cy="3749963"/>
          </a:xfrm>
        </p:spPr>
        <p:txBody>
          <a:bodyPr>
            <a:normAutofit/>
          </a:bodyPr>
          <a:lstStyle/>
          <a:p>
            <a:pPr marL="0" indent="0">
              <a:buNone/>
            </a:pPr>
            <a:r>
              <a:rPr lang="en-US" b="1" dirty="0" smtClean="0"/>
              <a:t>Attendance and Make-up Work Policy</a:t>
            </a:r>
          </a:p>
          <a:p>
            <a:pPr lvl="1"/>
            <a:r>
              <a:rPr lang="en-US" sz="2800" dirty="0" smtClean="0"/>
              <a:t>Absences happen and we understand – ASU Prep follows a Maroon and Gold block scheduled which means each day you are absent you miss the equivalent of two days work.</a:t>
            </a:r>
          </a:p>
          <a:p>
            <a:pPr lvl="1"/>
            <a:r>
              <a:rPr lang="en-US" sz="2800" dirty="0" smtClean="0"/>
              <a:t>Please schedule a time to meet with me to find out what you missed and I recommend you check-in with me via email and/or check the class website to see what you are missing.</a:t>
            </a:r>
          </a:p>
          <a:p>
            <a:pPr lvl="1"/>
            <a:r>
              <a:rPr lang="en-US" sz="2800" dirty="0" smtClean="0"/>
              <a:t>You have 2 calendar days to make up absent work</a:t>
            </a:r>
            <a:r>
              <a:rPr lang="en-US" sz="2800" dirty="0"/>
              <a:t> </a:t>
            </a:r>
            <a:r>
              <a:rPr lang="en-US" sz="2800" dirty="0" smtClean="0"/>
              <a:t>– a zero will be recorded until absent work is received.</a:t>
            </a:r>
            <a:endParaRPr lang="en-US" sz="2400" dirty="0" smtClean="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83155" y="2503055"/>
            <a:ext cx="2205646" cy="1654234"/>
          </a:xfrm>
          <a:prstGeom prst="rect">
            <a:avLst/>
          </a:prstGeom>
        </p:spPr>
      </p:pic>
    </p:spTree>
    <p:extLst>
      <p:ext uri="{BB962C8B-B14F-4D97-AF65-F5344CB8AC3E}">
        <p14:creationId xmlns:p14="http://schemas.microsoft.com/office/powerpoint/2010/main" val="1463902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MPUPOW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2182"/>
            <a:ext cx="12192000" cy="23678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0110" y="5884730"/>
            <a:ext cx="3011054" cy="1094142"/>
          </a:xfrm>
          <a:prstGeom prst="rect">
            <a:avLst/>
          </a:prstGeom>
        </p:spPr>
      </p:pic>
      <p:sp>
        <p:nvSpPr>
          <p:cNvPr id="7" name="Content Placeholder 6"/>
          <p:cNvSpPr>
            <a:spLocks noGrp="1"/>
          </p:cNvSpPr>
          <p:nvPr>
            <p:ph sz="half" idx="1"/>
          </p:nvPr>
        </p:nvSpPr>
        <p:spPr>
          <a:xfrm>
            <a:off x="210126" y="2715491"/>
            <a:ext cx="9663547" cy="3537527"/>
          </a:xfrm>
        </p:spPr>
        <p:txBody>
          <a:bodyPr>
            <a:normAutofit/>
          </a:bodyPr>
          <a:lstStyle/>
          <a:p>
            <a:pPr marL="0" indent="0">
              <a:buNone/>
            </a:pPr>
            <a:r>
              <a:rPr lang="en-US" b="1" dirty="0" smtClean="0"/>
              <a:t>Missing and Incomplete Assignments</a:t>
            </a:r>
          </a:p>
          <a:p>
            <a:pPr lvl="1"/>
            <a:r>
              <a:rPr lang="en-US" sz="2800" dirty="0" smtClean="0"/>
              <a:t>Incudes in-class assignments and homework that was not turned in or was not at a satisfactory level.</a:t>
            </a:r>
          </a:p>
          <a:p>
            <a:pPr lvl="1"/>
            <a:r>
              <a:rPr lang="en-US" sz="2800" dirty="0" smtClean="0"/>
              <a:t>Zero’s will be recorded for missing/incomplete work.</a:t>
            </a:r>
          </a:p>
          <a:p>
            <a:pPr lvl="1"/>
            <a:r>
              <a:rPr lang="en-US" sz="2800" dirty="0" smtClean="0"/>
              <a:t>Most assignments are available for “make-up” if you meet with me to discuss the assignment first.</a:t>
            </a:r>
            <a:endParaRPr lang="en-US" sz="2400" dirty="0" smtClean="0"/>
          </a:p>
          <a:p>
            <a:pPr lvl="1"/>
            <a:endParaRPr lang="en-US" sz="2800" dirty="0" smtClean="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1627" y="3026884"/>
            <a:ext cx="2205646" cy="2625682"/>
          </a:xfrm>
          <a:prstGeom prst="rect">
            <a:avLst/>
          </a:prstGeom>
        </p:spPr>
      </p:pic>
    </p:spTree>
    <p:extLst>
      <p:ext uri="{BB962C8B-B14F-4D97-AF65-F5344CB8AC3E}">
        <p14:creationId xmlns:p14="http://schemas.microsoft.com/office/powerpoint/2010/main" val="2687073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MPUPOW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2182"/>
            <a:ext cx="12192000" cy="23678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0110" y="5884730"/>
            <a:ext cx="3011054" cy="1094142"/>
          </a:xfrm>
          <a:prstGeom prst="rect">
            <a:avLst/>
          </a:prstGeom>
        </p:spPr>
      </p:pic>
      <p:sp>
        <p:nvSpPr>
          <p:cNvPr id="7" name="Content Placeholder 6"/>
          <p:cNvSpPr>
            <a:spLocks noGrp="1"/>
          </p:cNvSpPr>
          <p:nvPr>
            <p:ph sz="half" idx="1"/>
          </p:nvPr>
        </p:nvSpPr>
        <p:spPr>
          <a:xfrm>
            <a:off x="210126" y="2540001"/>
            <a:ext cx="9663547" cy="3713018"/>
          </a:xfrm>
        </p:spPr>
        <p:txBody>
          <a:bodyPr>
            <a:normAutofit fontScale="92500" lnSpcReduction="10000"/>
          </a:bodyPr>
          <a:lstStyle/>
          <a:p>
            <a:pPr marL="0" indent="0">
              <a:buNone/>
            </a:pPr>
            <a:r>
              <a:rPr lang="en-US" b="1" dirty="0" smtClean="0"/>
              <a:t>Classroom Expectations – REP THE PREP!</a:t>
            </a:r>
          </a:p>
          <a:p>
            <a:pPr marL="0" indent="0" algn="ctr">
              <a:buNone/>
            </a:pPr>
            <a:r>
              <a:rPr lang="en-US" b="1" i="1" dirty="0">
                <a:solidFill>
                  <a:srgbClr val="C00000"/>
                </a:solidFill>
              </a:rPr>
              <a:t>Be Kind, Work Hard, Be Smart</a:t>
            </a:r>
          </a:p>
          <a:p>
            <a:pPr lvl="1"/>
            <a:r>
              <a:rPr lang="en-US" b="1" dirty="0" smtClean="0"/>
              <a:t>School is a place </a:t>
            </a:r>
            <a:r>
              <a:rPr lang="en-US" b="1" dirty="0" smtClean="0"/>
              <a:t>where you prepare for </a:t>
            </a:r>
            <a:r>
              <a:rPr lang="en-US" b="1" dirty="0" smtClean="0"/>
              <a:t>your future, come with a </a:t>
            </a:r>
            <a:r>
              <a:rPr lang="en-US" b="1" i="1" u="sng" dirty="0" smtClean="0"/>
              <a:t>professional attitude</a:t>
            </a:r>
            <a:r>
              <a:rPr lang="en-US" b="1" dirty="0" smtClean="0"/>
              <a:t>, </a:t>
            </a:r>
            <a:r>
              <a:rPr lang="en-US" b="1" i="1" u="sng" dirty="0" smtClean="0"/>
              <a:t>prepared for class</a:t>
            </a:r>
            <a:r>
              <a:rPr lang="en-US" b="1" dirty="0" smtClean="0"/>
              <a:t> and </a:t>
            </a:r>
            <a:r>
              <a:rPr lang="en-US" b="1" i="1" u="sng" dirty="0" smtClean="0"/>
              <a:t>dressed for success</a:t>
            </a:r>
            <a:r>
              <a:rPr lang="en-US" b="1" dirty="0" smtClean="0"/>
              <a:t>.</a:t>
            </a:r>
          </a:p>
          <a:p>
            <a:pPr lvl="1"/>
            <a:r>
              <a:rPr lang="en-US" b="1" i="1" u="sng" dirty="0" smtClean="0">
                <a:solidFill>
                  <a:srgbClr val="CC0000"/>
                </a:solidFill>
              </a:rPr>
              <a:t>Be Kind</a:t>
            </a:r>
            <a:r>
              <a:rPr lang="en-US" b="1" dirty="0" smtClean="0"/>
              <a:t>… All students will fell safe to learn.  </a:t>
            </a:r>
            <a:r>
              <a:rPr lang="en-US" b="1" i="1" dirty="0" smtClean="0"/>
              <a:t>Respect, Listen, Support</a:t>
            </a:r>
            <a:r>
              <a:rPr lang="en-US" b="1" dirty="0" smtClean="0"/>
              <a:t>.</a:t>
            </a:r>
          </a:p>
          <a:p>
            <a:pPr lvl="1"/>
            <a:r>
              <a:rPr lang="en-US" b="1" i="1" u="sng" dirty="0" smtClean="0">
                <a:solidFill>
                  <a:srgbClr val="CC0000"/>
                </a:solidFill>
              </a:rPr>
              <a:t>Work Hard</a:t>
            </a:r>
            <a:r>
              <a:rPr lang="en-US" b="1" dirty="0" smtClean="0"/>
              <a:t>… Our purpose at ASU Prep is to prepare you for success in college and in the community.  Come prepared, challenge yourself, complete ALL assignments on time and to the best of your ability, ask for help when needed.</a:t>
            </a:r>
          </a:p>
          <a:p>
            <a:pPr lvl="1"/>
            <a:r>
              <a:rPr lang="en-US" b="1" i="1" u="sng" dirty="0" smtClean="0">
                <a:solidFill>
                  <a:srgbClr val="CC0000"/>
                </a:solidFill>
              </a:rPr>
              <a:t>Be Smart</a:t>
            </a:r>
            <a:r>
              <a:rPr lang="en-US" b="1" dirty="0" smtClean="0"/>
              <a:t>… Come to school every day and be on time, make good decisions, follow the rules.</a:t>
            </a:r>
            <a:endParaRPr lang="en-US" b="1" dirty="0" smtClean="0"/>
          </a:p>
          <a:p>
            <a:pPr lvl="1"/>
            <a:endParaRPr lang="en-US" sz="2400" b="1" i="1" dirty="0" smtClean="0"/>
          </a:p>
          <a:p>
            <a:pPr lvl="1"/>
            <a:endParaRPr lang="en-US" sz="2800" dirty="0" smtClean="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01627" y="3126620"/>
            <a:ext cx="2205646" cy="2426210"/>
          </a:xfrm>
          <a:prstGeom prst="rect">
            <a:avLst/>
          </a:prstGeom>
        </p:spPr>
      </p:pic>
    </p:spTree>
    <p:extLst>
      <p:ext uri="{BB962C8B-B14F-4D97-AF65-F5344CB8AC3E}">
        <p14:creationId xmlns:p14="http://schemas.microsoft.com/office/powerpoint/2010/main" val="4132165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MPUPOW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2182"/>
            <a:ext cx="12192000" cy="23678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0110" y="5884730"/>
            <a:ext cx="3011054" cy="1094142"/>
          </a:xfrm>
          <a:prstGeom prst="rect">
            <a:avLst/>
          </a:prstGeom>
        </p:spPr>
      </p:pic>
      <p:sp>
        <p:nvSpPr>
          <p:cNvPr id="7" name="Content Placeholder 6"/>
          <p:cNvSpPr>
            <a:spLocks noGrp="1"/>
          </p:cNvSpPr>
          <p:nvPr>
            <p:ph sz="half" idx="1"/>
          </p:nvPr>
        </p:nvSpPr>
        <p:spPr>
          <a:xfrm>
            <a:off x="210126" y="2540001"/>
            <a:ext cx="6005947" cy="3713018"/>
          </a:xfrm>
        </p:spPr>
        <p:txBody>
          <a:bodyPr>
            <a:normAutofit/>
          </a:bodyPr>
          <a:lstStyle/>
          <a:p>
            <a:pPr marL="0" indent="0">
              <a:buNone/>
            </a:pPr>
            <a:r>
              <a:rPr lang="en-US" b="1" dirty="0" smtClean="0"/>
              <a:t>Classroom </a:t>
            </a:r>
            <a:r>
              <a:rPr lang="en-US" b="1" dirty="0" smtClean="0"/>
              <a:t>Procedures</a:t>
            </a:r>
            <a:r>
              <a:rPr lang="en-US" b="1" dirty="0" smtClean="0"/>
              <a:t> </a:t>
            </a:r>
            <a:r>
              <a:rPr lang="en-US" b="1" dirty="0" smtClean="0"/>
              <a:t>– REP THE PREP!</a:t>
            </a:r>
          </a:p>
          <a:p>
            <a:pPr lvl="1"/>
            <a:r>
              <a:rPr lang="en-US" sz="2400" b="1" i="1" dirty="0" smtClean="0"/>
              <a:t>Class Arrival</a:t>
            </a:r>
          </a:p>
          <a:p>
            <a:pPr lvl="1"/>
            <a:r>
              <a:rPr lang="en-US" b="1" i="1" dirty="0" smtClean="0"/>
              <a:t>Bathroom</a:t>
            </a:r>
          </a:p>
          <a:p>
            <a:pPr lvl="1"/>
            <a:r>
              <a:rPr lang="en-US" sz="2400" b="1" i="1" dirty="0" smtClean="0"/>
              <a:t>Food/Drink in Class</a:t>
            </a:r>
          </a:p>
          <a:p>
            <a:pPr lvl="1"/>
            <a:r>
              <a:rPr lang="en-US" b="1" i="1" dirty="0" smtClean="0"/>
              <a:t>Lotions/Make-up/Body Sprays</a:t>
            </a:r>
          </a:p>
          <a:p>
            <a:pPr lvl="1"/>
            <a:r>
              <a:rPr lang="en-US" b="1" i="1" dirty="0" smtClean="0"/>
              <a:t>Uniform and Dress Code Policy</a:t>
            </a:r>
          </a:p>
          <a:p>
            <a:pPr lvl="1"/>
            <a:r>
              <a:rPr lang="en-US" sz="2400" b="1" i="1" dirty="0" smtClean="0"/>
              <a:t>Phones and Electronic Devices</a:t>
            </a:r>
          </a:p>
          <a:p>
            <a:pPr lvl="1"/>
            <a:r>
              <a:rPr lang="en-US" b="1" i="1" dirty="0" smtClean="0"/>
              <a:t>Absences/Missing Work</a:t>
            </a:r>
          </a:p>
          <a:p>
            <a:pPr lvl="1"/>
            <a:r>
              <a:rPr lang="en-US" sz="2400" b="1" i="1" dirty="0" smtClean="0"/>
              <a:t>Homework</a:t>
            </a:r>
            <a:endParaRPr lang="en-US" sz="2400" b="1" i="1" dirty="0" smtClean="0"/>
          </a:p>
          <a:p>
            <a:pPr lvl="1"/>
            <a:endParaRPr lang="en-US" sz="2800" dirty="0" smtClean="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01627" y="3126620"/>
            <a:ext cx="2205646" cy="2426210"/>
          </a:xfrm>
          <a:prstGeom prst="rect">
            <a:avLst/>
          </a:prstGeom>
        </p:spPr>
      </p:pic>
      <p:sp>
        <p:nvSpPr>
          <p:cNvPr id="6" name="Content Placeholder 6"/>
          <p:cNvSpPr>
            <a:spLocks noGrp="1"/>
          </p:cNvSpPr>
          <p:nvPr>
            <p:ph sz="half" idx="1"/>
          </p:nvPr>
        </p:nvSpPr>
        <p:spPr>
          <a:xfrm>
            <a:off x="5005877" y="2967583"/>
            <a:ext cx="6005947" cy="3713018"/>
          </a:xfrm>
        </p:spPr>
        <p:txBody>
          <a:bodyPr>
            <a:normAutofit/>
          </a:bodyPr>
          <a:lstStyle/>
          <a:p>
            <a:pPr lvl="1"/>
            <a:r>
              <a:rPr lang="en-US" sz="2400" b="1" i="1" dirty="0" smtClean="0"/>
              <a:t>Group Work</a:t>
            </a:r>
          </a:p>
          <a:p>
            <a:pPr lvl="1"/>
            <a:r>
              <a:rPr lang="en-US" b="1" i="1" dirty="0" smtClean="0"/>
              <a:t>Class Discussions</a:t>
            </a:r>
          </a:p>
          <a:p>
            <a:pPr lvl="1"/>
            <a:r>
              <a:rPr lang="en-US" sz="2400" b="1" i="1" dirty="0" smtClean="0"/>
              <a:t>Class Presentations</a:t>
            </a:r>
          </a:p>
          <a:p>
            <a:pPr lvl="1"/>
            <a:r>
              <a:rPr lang="en-US" b="1" i="1" dirty="0" smtClean="0"/>
              <a:t>Nurse or Other Concerns</a:t>
            </a:r>
          </a:p>
          <a:p>
            <a:pPr lvl="1"/>
            <a:r>
              <a:rPr lang="en-US" sz="2400" b="1" i="1" dirty="0" smtClean="0"/>
              <a:t>Seating Assignment</a:t>
            </a:r>
          </a:p>
          <a:p>
            <a:pPr lvl="1"/>
            <a:r>
              <a:rPr lang="en-US" b="1" i="1" dirty="0" smtClean="0"/>
              <a:t>Sub-Days</a:t>
            </a:r>
          </a:p>
          <a:p>
            <a:pPr lvl="1"/>
            <a:r>
              <a:rPr lang="en-US" sz="2400" b="1" i="1" dirty="0" smtClean="0"/>
              <a:t>Tutoring</a:t>
            </a:r>
          </a:p>
          <a:p>
            <a:pPr lvl="1"/>
            <a:r>
              <a:rPr lang="en-US" b="1" i="1" dirty="0" smtClean="0"/>
              <a:t>Class Binder, Handouts, Class Notes</a:t>
            </a:r>
            <a:endParaRPr lang="en-US" sz="2400" b="1" i="1" dirty="0" smtClean="0"/>
          </a:p>
          <a:p>
            <a:pPr lvl="1"/>
            <a:endParaRPr lang="en-US" sz="2800" dirty="0" smtClean="0"/>
          </a:p>
        </p:txBody>
      </p:sp>
    </p:spTree>
    <p:extLst>
      <p:ext uri="{BB962C8B-B14F-4D97-AF65-F5344CB8AC3E}">
        <p14:creationId xmlns:p14="http://schemas.microsoft.com/office/powerpoint/2010/main" val="2978739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MPUPOW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2182"/>
            <a:ext cx="12192000" cy="23678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0110" y="5884730"/>
            <a:ext cx="3011054" cy="1094142"/>
          </a:xfrm>
          <a:prstGeom prst="rect">
            <a:avLst/>
          </a:prstGeom>
        </p:spPr>
      </p:pic>
      <p:sp>
        <p:nvSpPr>
          <p:cNvPr id="7" name="Content Placeholder 6"/>
          <p:cNvSpPr>
            <a:spLocks noGrp="1"/>
          </p:cNvSpPr>
          <p:nvPr>
            <p:ph sz="half" idx="1"/>
          </p:nvPr>
        </p:nvSpPr>
        <p:spPr>
          <a:xfrm>
            <a:off x="210126" y="2540001"/>
            <a:ext cx="6005947" cy="3713018"/>
          </a:xfrm>
        </p:spPr>
        <p:txBody>
          <a:bodyPr>
            <a:normAutofit/>
          </a:bodyPr>
          <a:lstStyle/>
          <a:p>
            <a:pPr marL="0" indent="0">
              <a:buNone/>
            </a:pPr>
            <a:r>
              <a:rPr lang="en-US" b="1" dirty="0" smtClean="0"/>
              <a:t>Signature</a:t>
            </a:r>
            <a:endParaRPr lang="en-US" b="1" dirty="0" smtClean="0"/>
          </a:p>
          <a:p>
            <a:pPr lvl="1"/>
            <a:endParaRPr lang="en-US" sz="2800" dirty="0" smtClean="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59882" y="3271328"/>
            <a:ext cx="2205646" cy="1711920"/>
          </a:xfrm>
          <a:prstGeom prst="rect">
            <a:avLst/>
          </a:prstGeom>
        </p:spPr>
      </p:pic>
      <p:sp>
        <p:nvSpPr>
          <p:cNvPr id="3" name="Content Placeholder 2"/>
          <p:cNvSpPr>
            <a:spLocks noGrp="1"/>
          </p:cNvSpPr>
          <p:nvPr>
            <p:ph sz="half" idx="1"/>
          </p:nvPr>
        </p:nvSpPr>
        <p:spPr>
          <a:xfrm>
            <a:off x="838199" y="3047999"/>
            <a:ext cx="8481291" cy="3128963"/>
          </a:xfrm>
        </p:spPr>
        <p:txBody>
          <a:bodyPr/>
          <a:lstStyle/>
          <a:p>
            <a:r>
              <a:rPr lang="en-US" dirty="0" smtClean="0"/>
              <a:t>Sign, have your parents sign and return signed document by the end of the week…</a:t>
            </a:r>
          </a:p>
          <a:p>
            <a:endParaRPr lang="en-US"/>
          </a:p>
          <a:p>
            <a:endParaRPr lang="en-US" dirty="0"/>
          </a:p>
        </p:txBody>
      </p:sp>
    </p:spTree>
    <p:extLst>
      <p:ext uri="{BB962C8B-B14F-4D97-AF65-F5344CB8AC3E}">
        <p14:creationId xmlns:p14="http://schemas.microsoft.com/office/powerpoint/2010/main" val="3861319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MPUPOW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2182"/>
            <a:ext cx="12192000" cy="23678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76072" y="5257800"/>
            <a:ext cx="4886037" cy="1775464"/>
          </a:xfrm>
          <a:prstGeom prst="rect">
            <a:avLst/>
          </a:prstGeom>
        </p:spPr>
      </p:pic>
      <p:sp>
        <p:nvSpPr>
          <p:cNvPr id="7" name="Content Placeholder 6"/>
          <p:cNvSpPr>
            <a:spLocks noGrp="1"/>
          </p:cNvSpPr>
          <p:nvPr>
            <p:ph sz="half" idx="1"/>
          </p:nvPr>
        </p:nvSpPr>
        <p:spPr>
          <a:xfrm>
            <a:off x="764308" y="2697019"/>
            <a:ext cx="10688783" cy="3001818"/>
          </a:xfrm>
        </p:spPr>
        <p:txBody>
          <a:bodyPr>
            <a:normAutofit lnSpcReduction="10000"/>
          </a:bodyPr>
          <a:lstStyle/>
          <a:p>
            <a:pPr marL="0" indent="0">
              <a:buNone/>
            </a:pPr>
            <a:r>
              <a:rPr lang="en-US" b="1" dirty="0" smtClean="0"/>
              <a:t>Course Description</a:t>
            </a:r>
          </a:p>
          <a:p>
            <a:r>
              <a:rPr lang="en-US" dirty="0" smtClean="0"/>
              <a:t>In partnership with ASU, the COMPUPOWER program will expose students to STEM standards and integrate culturally responsive curriculum.</a:t>
            </a:r>
          </a:p>
          <a:p>
            <a:r>
              <a:rPr lang="en-US" dirty="0" smtClean="0"/>
              <a:t>COMPUPOWER will further develop students’ non-cognitive skills, use of technology for research and problem-solving, and help them become change-makers in their community.</a:t>
            </a:r>
            <a:endParaRPr lang="en-US" dirty="0"/>
          </a:p>
        </p:txBody>
      </p:sp>
    </p:spTree>
    <p:extLst>
      <p:ext uri="{BB962C8B-B14F-4D97-AF65-F5344CB8AC3E}">
        <p14:creationId xmlns:p14="http://schemas.microsoft.com/office/powerpoint/2010/main" val="1185707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MPUPOW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2182"/>
            <a:ext cx="12192000" cy="23678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76072" y="5257800"/>
            <a:ext cx="4886037" cy="1775464"/>
          </a:xfrm>
          <a:prstGeom prst="rect">
            <a:avLst/>
          </a:prstGeom>
        </p:spPr>
      </p:pic>
      <p:sp>
        <p:nvSpPr>
          <p:cNvPr id="7" name="Content Placeholder 6"/>
          <p:cNvSpPr>
            <a:spLocks noGrp="1"/>
          </p:cNvSpPr>
          <p:nvPr>
            <p:ph sz="half" idx="1"/>
          </p:nvPr>
        </p:nvSpPr>
        <p:spPr>
          <a:xfrm>
            <a:off x="200890" y="2493820"/>
            <a:ext cx="11510819" cy="3001818"/>
          </a:xfrm>
        </p:spPr>
        <p:txBody>
          <a:bodyPr>
            <a:normAutofit/>
          </a:bodyPr>
          <a:lstStyle/>
          <a:p>
            <a:pPr marL="0" indent="0">
              <a:buNone/>
            </a:pPr>
            <a:r>
              <a:rPr lang="en-US" b="1" dirty="0" smtClean="0"/>
              <a:t>Course Objectives	</a:t>
            </a:r>
          </a:p>
          <a:p>
            <a:pPr lvl="1"/>
            <a:r>
              <a:rPr lang="en-US" sz="2800" dirty="0" smtClean="0"/>
              <a:t>You will learn how to manipulate the latest technologies in digital media, game development, and virtual worlds.</a:t>
            </a:r>
          </a:p>
          <a:p>
            <a:pPr lvl="1"/>
            <a:r>
              <a:rPr lang="en-US" sz="2800" dirty="0" smtClean="0"/>
              <a:t>You will learn how to become more than gamers or consumers by researching your own unique projects around a social justice theme.</a:t>
            </a:r>
          </a:p>
          <a:p>
            <a:pPr lvl="1"/>
            <a:r>
              <a:rPr lang="en-US" sz="2800" dirty="0" smtClean="0"/>
              <a:t>You will develop the skills needed to become the next generation of tech innovators and community leaders.</a:t>
            </a:r>
            <a:endParaRPr lang="en-US" sz="2800" dirty="0"/>
          </a:p>
        </p:txBody>
      </p:sp>
    </p:spTree>
    <p:extLst>
      <p:ext uri="{BB962C8B-B14F-4D97-AF65-F5344CB8AC3E}">
        <p14:creationId xmlns:p14="http://schemas.microsoft.com/office/powerpoint/2010/main" val="2491575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MPUPOW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2182"/>
            <a:ext cx="12192000" cy="23678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76072" y="5257800"/>
            <a:ext cx="4886037" cy="1775464"/>
          </a:xfrm>
          <a:prstGeom prst="rect">
            <a:avLst/>
          </a:prstGeom>
        </p:spPr>
      </p:pic>
      <p:sp>
        <p:nvSpPr>
          <p:cNvPr id="7" name="Content Placeholder 6"/>
          <p:cNvSpPr>
            <a:spLocks noGrp="1"/>
          </p:cNvSpPr>
          <p:nvPr>
            <p:ph sz="half" idx="1"/>
          </p:nvPr>
        </p:nvSpPr>
        <p:spPr>
          <a:xfrm>
            <a:off x="210126" y="2503055"/>
            <a:ext cx="11510819" cy="3214253"/>
          </a:xfrm>
        </p:spPr>
        <p:txBody>
          <a:bodyPr>
            <a:normAutofit fontScale="92500" lnSpcReduction="10000"/>
          </a:bodyPr>
          <a:lstStyle/>
          <a:p>
            <a:pPr marL="0" indent="0">
              <a:buNone/>
            </a:pPr>
            <a:r>
              <a:rPr lang="en-US" b="1" dirty="0" smtClean="0"/>
              <a:t>Semester I Topic Overview and Lessons</a:t>
            </a:r>
          </a:p>
          <a:p>
            <a:pPr lvl="1"/>
            <a:r>
              <a:rPr lang="en-US" sz="2800" dirty="0" smtClean="0"/>
              <a:t>Course Introduction; What is Power?</a:t>
            </a:r>
          </a:p>
          <a:p>
            <a:pPr lvl="1"/>
            <a:r>
              <a:rPr lang="en-US" sz="2800" dirty="0" smtClean="0"/>
              <a:t>Identity Figures…</a:t>
            </a:r>
          </a:p>
          <a:p>
            <a:pPr lvl="1"/>
            <a:r>
              <a:rPr lang="en-US" sz="2800" dirty="0" smtClean="0"/>
              <a:t>Build a Blog/Website</a:t>
            </a:r>
          </a:p>
          <a:p>
            <a:pPr lvl="1"/>
            <a:r>
              <a:rPr lang="en-US" sz="2800" dirty="0" smtClean="0"/>
              <a:t>Internet Biases</a:t>
            </a:r>
          </a:p>
          <a:p>
            <a:pPr lvl="1"/>
            <a:r>
              <a:rPr lang="en-US" sz="2800" dirty="0" smtClean="0"/>
              <a:t>Learn to Vlog</a:t>
            </a:r>
          </a:p>
          <a:p>
            <a:pPr lvl="1"/>
            <a:r>
              <a:rPr lang="en-US" sz="2800" dirty="0" smtClean="0"/>
              <a:t>Conduct Classmate Interviews</a:t>
            </a:r>
          </a:p>
          <a:p>
            <a:pPr lvl="1"/>
            <a:r>
              <a:rPr lang="en-US" sz="2800" dirty="0" smtClean="0"/>
              <a:t>Create a Class Website</a:t>
            </a:r>
          </a:p>
        </p:txBody>
      </p:sp>
      <p:pic>
        <p:nvPicPr>
          <p:cNvPr id="2" name="Picture 1" descr="Genetic medicine urgently needs global gene variation data - TGMI"/>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97454" y="2651979"/>
            <a:ext cx="2844800" cy="2844800"/>
          </a:xfrm>
          <a:prstGeom prst="rect">
            <a:avLst/>
          </a:prstGeom>
        </p:spPr>
      </p:pic>
    </p:spTree>
    <p:extLst>
      <p:ext uri="{BB962C8B-B14F-4D97-AF65-F5344CB8AC3E}">
        <p14:creationId xmlns:p14="http://schemas.microsoft.com/office/powerpoint/2010/main" val="2673137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MPUPOW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2182"/>
            <a:ext cx="12192000" cy="23678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76072" y="5257800"/>
            <a:ext cx="4886037" cy="1775464"/>
          </a:xfrm>
          <a:prstGeom prst="rect">
            <a:avLst/>
          </a:prstGeom>
        </p:spPr>
      </p:pic>
      <p:sp>
        <p:nvSpPr>
          <p:cNvPr id="7" name="Content Placeholder 6"/>
          <p:cNvSpPr>
            <a:spLocks noGrp="1"/>
          </p:cNvSpPr>
          <p:nvPr>
            <p:ph sz="half" idx="1"/>
          </p:nvPr>
        </p:nvSpPr>
        <p:spPr>
          <a:xfrm>
            <a:off x="210126" y="2503055"/>
            <a:ext cx="11510819" cy="3214253"/>
          </a:xfrm>
        </p:spPr>
        <p:txBody>
          <a:bodyPr>
            <a:normAutofit/>
          </a:bodyPr>
          <a:lstStyle/>
          <a:p>
            <a:pPr marL="0" indent="0">
              <a:buNone/>
            </a:pPr>
            <a:r>
              <a:rPr lang="en-US" b="1" dirty="0" smtClean="0"/>
              <a:t>Course Materials</a:t>
            </a:r>
          </a:p>
          <a:p>
            <a:pPr lvl="1"/>
            <a:r>
              <a:rPr lang="en-US" sz="2800" dirty="0" smtClean="0"/>
              <a:t>Binder – 1 ½ or 2 inches</a:t>
            </a:r>
          </a:p>
          <a:p>
            <a:pPr lvl="1"/>
            <a:r>
              <a:rPr lang="en-US" sz="2800" dirty="0" smtClean="0"/>
              <a:t>College-ruled loose leaf paper</a:t>
            </a:r>
          </a:p>
          <a:p>
            <a:pPr lvl="1"/>
            <a:r>
              <a:rPr lang="en-US" sz="2800" dirty="0" smtClean="0"/>
              <a:t>Pencils or pens and highlighters</a:t>
            </a:r>
          </a:p>
          <a:p>
            <a:pPr lvl="1"/>
            <a:r>
              <a:rPr lang="en-US" sz="2800" dirty="0" smtClean="0"/>
              <a:t>Flash Drive**</a:t>
            </a:r>
          </a:p>
          <a:p>
            <a:pPr lvl="1"/>
            <a:r>
              <a:rPr lang="en-US" sz="2800" dirty="0" smtClean="0"/>
              <a:t>Composition Notebook**</a:t>
            </a:r>
            <a:endParaRPr lang="en-US" sz="2800" dirty="0"/>
          </a:p>
          <a:p>
            <a:pPr marL="457200" lvl="1" indent="0">
              <a:buNone/>
            </a:pPr>
            <a:r>
              <a:rPr lang="en-US" sz="2800" b="1" i="1" dirty="0" smtClean="0"/>
              <a:t>** Provided</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7454" y="3046252"/>
            <a:ext cx="2844800" cy="2056254"/>
          </a:xfrm>
          <a:prstGeom prst="rect">
            <a:avLst/>
          </a:prstGeom>
        </p:spPr>
      </p:pic>
    </p:spTree>
    <p:extLst>
      <p:ext uri="{BB962C8B-B14F-4D97-AF65-F5344CB8AC3E}">
        <p14:creationId xmlns:p14="http://schemas.microsoft.com/office/powerpoint/2010/main" val="1745362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MPUPOW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2182"/>
            <a:ext cx="12192000" cy="23678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76072" y="5257800"/>
            <a:ext cx="4886037" cy="1775464"/>
          </a:xfrm>
          <a:prstGeom prst="rect">
            <a:avLst/>
          </a:prstGeom>
        </p:spPr>
      </p:pic>
      <p:sp>
        <p:nvSpPr>
          <p:cNvPr id="7" name="Content Placeholder 6"/>
          <p:cNvSpPr>
            <a:spLocks noGrp="1"/>
          </p:cNvSpPr>
          <p:nvPr>
            <p:ph sz="half" idx="1"/>
          </p:nvPr>
        </p:nvSpPr>
        <p:spPr>
          <a:xfrm>
            <a:off x="210126" y="2503055"/>
            <a:ext cx="11510819" cy="3214253"/>
          </a:xfrm>
        </p:spPr>
        <p:txBody>
          <a:bodyPr>
            <a:normAutofit/>
          </a:bodyPr>
          <a:lstStyle/>
          <a:p>
            <a:pPr marL="0" indent="0">
              <a:buNone/>
            </a:pPr>
            <a:r>
              <a:rPr lang="en-US" b="1" dirty="0" smtClean="0"/>
              <a:t>Grading and Assessment</a:t>
            </a:r>
          </a:p>
          <a:p>
            <a:pPr lvl="1"/>
            <a:r>
              <a:rPr lang="en-US" sz="2800" dirty="0" smtClean="0"/>
              <a:t>You will receive two grades for the course;</a:t>
            </a:r>
          </a:p>
          <a:p>
            <a:pPr lvl="2"/>
            <a:r>
              <a:rPr lang="en-US" sz="2400" b="1" i="1" dirty="0" smtClean="0"/>
              <a:t>academic and effort</a:t>
            </a:r>
          </a:p>
          <a:p>
            <a:pPr lvl="1"/>
            <a:r>
              <a:rPr lang="en-US" sz="2800" dirty="0" smtClean="0"/>
              <a:t>80% Summative Assessments</a:t>
            </a:r>
          </a:p>
          <a:p>
            <a:pPr lvl="2"/>
            <a:r>
              <a:rPr lang="en-US" sz="2400" dirty="0" smtClean="0"/>
              <a:t>Activities, Explorations, Major Projects, Tests/Quizzes</a:t>
            </a:r>
          </a:p>
          <a:p>
            <a:pPr lvl="1"/>
            <a:r>
              <a:rPr lang="en-US" sz="2800" dirty="0" smtClean="0"/>
              <a:t>20% Class Participation/Homework</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34980" y="3046252"/>
            <a:ext cx="2169748" cy="2056254"/>
          </a:xfrm>
          <a:prstGeom prst="rect">
            <a:avLst/>
          </a:prstGeom>
        </p:spPr>
      </p:pic>
    </p:spTree>
    <p:extLst>
      <p:ext uri="{BB962C8B-B14F-4D97-AF65-F5344CB8AC3E}">
        <p14:creationId xmlns:p14="http://schemas.microsoft.com/office/powerpoint/2010/main" val="657558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MPUPOW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2182"/>
            <a:ext cx="12192000" cy="23678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76072" y="5257800"/>
            <a:ext cx="4886037" cy="1775464"/>
          </a:xfrm>
          <a:prstGeom prst="rect">
            <a:avLst/>
          </a:prstGeom>
        </p:spPr>
      </p:pic>
      <p:sp>
        <p:nvSpPr>
          <p:cNvPr id="7" name="Content Placeholder 6"/>
          <p:cNvSpPr>
            <a:spLocks noGrp="1"/>
          </p:cNvSpPr>
          <p:nvPr>
            <p:ph sz="half" idx="1"/>
          </p:nvPr>
        </p:nvSpPr>
        <p:spPr>
          <a:xfrm>
            <a:off x="210126" y="2503055"/>
            <a:ext cx="11510819" cy="3214253"/>
          </a:xfrm>
        </p:spPr>
        <p:txBody>
          <a:bodyPr>
            <a:normAutofit/>
          </a:bodyPr>
          <a:lstStyle/>
          <a:p>
            <a:pPr marL="0" indent="0">
              <a:buNone/>
            </a:pPr>
            <a:r>
              <a:rPr lang="en-US" b="1" dirty="0" smtClean="0"/>
              <a:t>Grading Scale</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98034" y="2907707"/>
            <a:ext cx="2169748" cy="2056254"/>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248722692"/>
              </p:ext>
            </p:extLst>
          </p:nvPr>
        </p:nvGraphicFramePr>
        <p:xfrm>
          <a:off x="1080654" y="3324168"/>
          <a:ext cx="6613237" cy="1371600"/>
        </p:xfrm>
        <a:graphic>
          <a:graphicData uri="http://schemas.openxmlformats.org/drawingml/2006/table">
            <a:tbl>
              <a:tblPr firstRow="1" bandRow="1">
                <a:tableStyleId>{5C22544A-7EE6-4342-B048-85BDC9FD1C3A}</a:tableStyleId>
              </a:tblPr>
              <a:tblGrid>
                <a:gridCol w="623728">
                  <a:extLst>
                    <a:ext uri="{9D8B030D-6E8A-4147-A177-3AD203B41FA5}">
                      <a16:colId xmlns:a16="http://schemas.microsoft.com/office/drawing/2014/main" val="2394060207"/>
                    </a:ext>
                  </a:extLst>
                </a:gridCol>
                <a:gridCol w="1879732">
                  <a:extLst>
                    <a:ext uri="{9D8B030D-6E8A-4147-A177-3AD203B41FA5}">
                      <a16:colId xmlns:a16="http://schemas.microsoft.com/office/drawing/2014/main" val="3478996672"/>
                    </a:ext>
                  </a:extLst>
                </a:gridCol>
                <a:gridCol w="1888275">
                  <a:extLst>
                    <a:ext uri="{9D8B030D-6E8A-4147-A177-3AD203B41FA5}">
                      <a16:colId xmlns:a16="http://schemas.microsoft.com/office/drawing/2014/main" val="2932447563"/>
                    </a:ext>
                  </a:extLst>
                </a:gridCol>
                <a:gridCol w="897146">
                  <a:extLst>
                    <a:ext uri="{9D8B030D-6E8A-4147-A177-3AD203B41FA5}">
                      <a16:colId xmlns:a16="http://schemas.microsoft.com/office/drawing/2014/main" val="708587976"/>
                    </a:ext>
                  </a:extLst>
                </a:gridCol>
                <a:gridCol w="1324356">
                  <a:extLst>
                    <a:ext uri="{9D8B030D-6E8A-4147-A177-3AD203B41FA5}">
                      <a16:colId xmlns:a16="http://schemas.microsoft.com/office/drawing/2014/main" val="3344590847"/>
                    </a:ext>
                  </a:extLst>
                </a:gridCol>
              </a:tblGrid>
              <a:tr h="370840">
                <a:tc>
                  <a:txBody>
                    <a:bodyPr/>
                    <a:lstStyle/>
                    <a:p>
                      <a:pPr algn="l"/>
                      <a:r>
                        <a:rPr lang="en-US" sz="2400" dirty="0" smtClean="0">
                          <a:solidFill>
                            <a:schemeClr val="tx1"/>
                          </a:solidFill>
                        </a:rPr>
                        <a:t>A+</a:t>
                      </a:r>
                      <a:endParaRPr lang="en-US" sz="2400" dirty="0">
                        <a:solidFill>
                          <a:schemeClr val="tx1"/>
                        </a:solidFill>
                      </a:endParaRPr>
                    </a:p>
                  </a:txBody>
                  <a:tcPr/>
                </a:tc>
                <a:tc>
                  <a:txBody>
                    <a:bodyPr/>
                    <a:lstStyle/>
                    <a:p>
                      <a:r>
                        <a:rPr lang="en-US" sz="2400" dirty="0" smtClean="0">
                          <a:solidFill>
                            <a:schemeClr val="tx1"/>
                          </a:solidFill>
                        </a:rPr>
                        <a:t>97-100%</a:t>
                      </a:r>
                      <a:endParaRPr lang="en-US" sz="2400" dirty="0">
                        <a:solidFill>
                          <a:schemeClr val="tx1"/>
                        </a:solidFill>
                      </a:endParaRPr>
                    </a:p>
                  </a:txBody>
                  <a:tcPr/>
                </a:tc>
                <a:tc>
                  <a:txBody>
                    <a:bodyPr/>
                    <a:lstStyle/>
                    <a:p>
                      <a:endParaRPr lang="en-US" sz="2400" dirty="0"/>
                    </a:p>
                  </a:txBody>
                  <a:tcPr/>
                </a:tc>
                <a:tc>
                  <a:txBody>
                    <a:bodyPr/>
                    <a:lstStyle/>
                    <a:p>
                      <a:r>
                        <a:rPr lang="en-US" sz="2400" dirty="0" smtClean="0">
                          <a:solidFill>
                            <a:schemeClr val="tx1"/>
                          </a:solidFill>
                        </a:rPr>
                        <a:t>C</a:t>
                      </a:r>
                      <a:endParaRPr lang="en-US" sz="2400" dirty="0">
                        <a:solidFill>
                          <a:schemeClr val="tx1"/>
                        </a:solidFill>
                      </a:endParaRPr>
                    </a:p>
                  </a:txBody>
                  <a:tcPr/>
                </a:tc>
                <a:tc>
                  <a:txBody>
                    <a:bodyPr/>
                    <a:lstStyle/>
                    <a:p>
                      <a:r>
                        <a:rPr lang="en-US" sz="2400" dirty="0" smtClean="0">
                          <a:solidFill>
                            <a:schemeClr val="tx1"/>
                          </a:solidFill>
                        </a:rPr>
                        <a:t>70-79%</a:t>
                      </a:r>
                      <a:endParaRPr lang="en-US" sz="2400" dirty="0">
                        <a:solidFill>
                          <a:schemeClr val="tx1"/>
                        </a:solidFill>
                      </a:endParaRPr>
                    </a:p>
                  </a:txBody>
                  <a:tcPr/>
                </a:tc>
                <a:extLst>
                  <a:ext uri="{0D108BD9-81ED-4DB2-BD59-A6C34878D82A}">
                    <a16:rowId xmlns:a16="http://schemas.microsoft.com/office/drawing/2014/main" val="1622267755"/>
                  </a:ext>
                </a:extLst>
              </a:tr>
              <a:tr h="370840">
                <a:tc>
                  <a:txBody>
                    <a:bodyPr/>
                    <a:lstStyle/>
                    <a:p>
                      <a:pPr algn="l"/>
                      <a:r>
                        <a:rPr lang="en-US" sz="2400" b="1" dirty="0" smtClean="0"/>
                        <a:t>A</a:t>
                      </a:r>
                      <a:endParaRPr lang="en-US" sz="2400" b="1" dirty="0"/>
                    </a:p>
                  </a:txBody>
                  <a:tcPr/>
                </a:tc>
                <a:tc>
                  <a:txBody>
                    <a:bodyPr/>
                    <a:lstStyle/>
                    <a:p>
                      <a:r>
                        <a:rPr lang="en-US" sz="2400" b="1" dirty="0" smtClean="0"/>
                        <a:t>90-96%</a:t>
                      </a:r>
                      <a:endParaRPr lang="en-US" sz="2400" b="1" dirty="0"/>
                    </a:p>
                  </a:txBody>
                  <a:tcPr/>
                </a:tc>
                <a:tc>
                  <a:txBody>
                    <a:bodyPr/>
                    <a:lstStyle/>
                    <a:p>
                      <a:endParaRPr lang="en-US" sz="2400" b="1" dirty="0"/>
                    </a:p>
                  </a:txBody>
                  <a:tcPr/>
                </a:tc>
                <a:tc>
                  <a:txBody>
                    <a:bodyPr/>
                    <a:lstStyle/>
                    <a:p>
                      <a:r>
                        <a:rPr lang="en-US" sz="2400" b="1" dirty="0" smtClean="0"/>
                        <a:t>D</a:t>
                      </a:r>
                      <a:endParaRPr lang="en-US" sz="2400" b="1" dirty="0"/>
                    </a:p>
                  </a:txBody>
                  <a:tcPr/>
                </a:tc>
                <a:tc>
                  <a:txBody>
                    <a:bodyPr/>
                    <a:lstStyle/>
                    <a:p>
                      <a:r>
                        <a:rPr lang="en-US" sz="2400" b="1" dirty="0" smtClean="0"/>
                        <a:t>60-69%</a:t>
                      </a:r>
                      <a:endParaRPr lang="en-US" sz="2400" b="1" dirty="0"/>
                    </a:p>
                  </a:txBody>
                  <a:tcPr/>
                </a:tc>
                <a:extLst>
                  <a:ext uri="{0D108BD9-81ED-4DB2-BD59-A6C34878D82A}">
                    <a16:rowId xmlns:a16="http://schemas.microsoft.com/office/drawing/2014/main" val="861515066"/>
                  </a:ext>
                </a:extLst>
              </a:tr>
              <a:tr h="370840">
                <a:tc>
                  <a:txBody>
                    <a:bodyPr/>
                    <a:lstStyle/>
                    <a:p>
                      <a:pPr algn="l"/>
                      <a:r>
                        <a:rPr lang="en-US" sz="2400" b="1" dirty="0" smtClean="0"/>
                        <a:t>B</a:t>
                      </a:r>
                      <a:endParaRPr lang="en-US" sz="2400" b="1" dirty="0"/>
                    </a:p>
                  </a:txBody>
                  <a:tcPr/>
                </a:tc>
                <a:tc>
                  <a:txBody>
                    <a:bodyPr/>
                    <a:lstStyle/>
                    <a:p>
                      <a:r>
                        <a:rPr lang="en-US" sz="2400" b="1" dirty="0" smtClean="0"/>
                        <a:t>80-89%</a:t>
                      </a:r>
                      <a:endParaRPr lang="en-US" sz="2400" b="1" dirty="0"/>
                    </a:p>
                  </a:txBody>
                  <a:tcPr/>
                </a:tc>
                <a:tc>
                  <a:txBody>
                    <a:bodyPr/>
                    <a:lstStyle/>
                    <a:p>
                      <a:endParaRPr lang="en-US" sz="2400" b="1" dirty="0"/>
                    </a:p>
                  </a:txBody>
                  <a:tcPr/>
                </a:tc>
                <a:tc>
                  <a:txBody>
                    <a:bodyPr/>
                    <a:lstStyle/>
                    <a:p>
                      <a:r>
                        <a:rPr lang="en-US" sz="2400" b="1" dirty="0" smtClean="0"/>
                        <a:t>F</a:t>
                      </a:r>
                      <a:endParaRPr lang="en-US" sz="2400" b="1" dirty="0"/>
                    </a:p>
                  </a:txBody>
                  <a:tcPr/>
                </a:tc>
                <a:tc>
                  <a:txBody>
                    <a:bodyPr/>
                    <a:lstStyle/>
                    <a:p>
                      <a:r>
                        <a:rPr lang="en-US" sz="2400" b="1" dirty="0" smtClean="0"/>
                        <a:t>50-59%</a:t>
                      </a:r>
                      <a:endParaRPr lang="en-US" sz="2400" b="1" dirty="0"/>
                    </a:p>
                  </a:txBody>
                  <a:tcPr/>
                </a:tc>
                <a:extLst>
                  <a:ext uri="{0D108BD9-81ED-4DB2-BD59-A6C34878D82A}">
                    <a16:rowId xmlns:a16="http://schemas.microsoft.com/office/drawing/2014/main" val="929388768"/>
                  </a:ext>
                </a:extLst>
              </a:tr>
            </a:tbl>
          </a:graphicData>
        </a:graphic>
      </p:graphicFrame>
    </p:spTree>
    <p:extLst>
      <p:ext uri="{BB962C8B-B14F-4D97-AF65-F5344CB8AC3E}">
        <p14:creationId xmlns:p14="http://schemas.microsoft.com/office/powerpoint/2010/main" val="450160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MPUPOW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2182"/>
            <a:ext cx="12192000" cy="23678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76072" y="5257800"/>
            <a:ext cx="4886037" cy="1775464"/>
          </a:xfrm>
          <a:prstGeom prst="rect">
            <a:avLst/>
          </a:prstGeom>
        </p:spPr>
      </p:pic>
      <p:sp>
        <p:nvSpPr>
          <p:cNvPr id="7" name="Content Placeholder 6"/>
          <p:cNvSpPr>
            <a:spLocks noGrp="1"/>
          </p:cNvSpPr>
          <p:nvPr>
            <p:ph sz="half" idx="1"/>
          </p:nvPr>
        </p:nvSpPr>
        <p:spPr>
          <a:xfrm>
            <a:off x="210126" y="2503055"/>
            <a:ext cx="11510819" cy="3214253"/>
          </a:xfrm>
        </p:spPr>
        <p:txBody>
          <a:bodyPr>
            <a:normAutofit/>
          </a:bodyPr>
          <a:lstStyle/>
          <a:p>
            <a:pPr marL="0" indent="0">
              <a:buNone/>
            </a:pPr>
            <a:r>
              <a:rPr lang="en-US" b="1" dirty="0" smtClean="0"/>
              <a:t>Homework	</a:t>
            </a:r>
          </a:p>
          <a:p>
            <a:pPr lvl="1"/>
            <a:r>
              <a:rPr lang="en-US" sz="2800" dirty="0" smtClean="0"/>
              <a:t>You will be assigned work to complete outside of class.</a:t>
            </a:r>
          </a:p>
          <a:p>
            <a:pPr lvl="1"/>
            <a:r>
              <a:rPr lang="en-US" sz="2800" dirty="0" smtClean="0"/>
              <a:t>All assignments are DUE at the beginning of class.</a:t>
            </a:r>
          </a:p>
          <a:p>
            <a:pPr lvl="1"/>
            <a:r>
              <a:rPr lang="en-US" sz="2800" dirty="0" smtClean="0"/>
              <a:t>Assignments will be posted on the class website.</a:t>
            </a:r>
          </a:p>
          <a:p>
            <a:pPr lvl="1"/>
            <a:endParaRPr lang="en-US" sz="2800" dirty="0" smtClean="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41015" y="3588953"/>
            <a:ext cx="2843763" cy="1805083"/>
          </a:xfrm>
          <a:prstGeom prst="rect">
            <a:avLst/>
          </a:prstGeom>
        </p:spPr>
      </p:pic>
    </p:spTree>
    <p:extLst>
      <p:ext uri="{BB962C8B-B14F-4D97-AF65-F5344CB8AC3E}">
        <p14:creationId xmlns:p14="http://schemas.microsoft.com/office/powerpoint/2010/main" val="2190059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MPUPOW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2182"/>
            <a:ext cx="12192000" cy="23678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0110" y="5884730"/>
            <a:ext cx="3011054" cy="1094142"/>
          </a:xfrm>
          <a:prstGeom prst="rect">
            <a:avLst/>
          </a:prstGeom>
        </p:spPr>
      </p:pic>
      <p:sp>
        <p:nvSpPr>
          <p:cNvPr id="7" name="Content Placeholder 6"/>
          <p:cNvSpPr>
            <a:spLocks noGrp="1"/>
          </p:cNvSpPr>
          <p:nvPr>
            <p:ph sz="half" idx="1"/>
          </p:nvPr>
        </p:nvSpPr>
        <p:spPr>
          <a:xfrm>
            <a:off x="210126" y="2503055"/>
            <a:ext cx="9663547" cy="3749963"/>
          </a:xfrm>
        </p:spPr>
        <p:txBody>
          <a:bodyPr>
            <a:normAutofit fontScale="92500" lnSpcReduction="10000"/>
          </a:bodyPr>
          <a:lstStyle/>
          <a:p>
            <a:pPr marL="0" indent="0">
              <a:buNone/>
            </a:pPr>
            <a:r>
              <a:rPr lang="en-US" b="1" dirty="0" smtClean="0"/>
              <a:t>Academic Integrity Policy</a:t>
            </a:r>
          </a:p>
          <a:p>
            <a:pPr lvl="1"/>
            <a:r>
              <a:rPr lang="en-US" sz="2800" dirty="0" smtClean="0"/>
              <a:t>Complete your own work at all times.</a:t>
            </a:r>
          </a:p>
          <a:p>
            <a:pPr lvl="1"/>
            <a:r>
              <a:rPr lang="en-US" sz="2800" dirty="0" smtClean="0"/>
              <a:t>Academic Dishonesty or “cheating” means using some or all of another person’s work as your own.</a:t>
            </a:r>
          </a:p>
          <a:p>
            <a:pPr lvl="2"/>
            <a:r>
              <a:rPr lang="en-US" sz="2400" dirty="0" smtClean="0"/>
              <a:t>Copying information/answers from another student/website and submitting as your own,</a:t>
            </a:r>
          </a:p>
          <a:p>
            <a:pPr lvl="2"/>
            <a:r>
              <a:rPr lang="en-US" sz="2400" dirty="0" smtClean="0"/>
              <a:t> plagiarizing</a:t>
            </a:r>
          </a:p>
          <a:p>
            <a:pPr lvl="2"/>
            <a:r>
              <a:rPr lang="en-US" sz="2400" dirty="0" smtClean="0"/>
              <a:t>Allowing another student to copy your work</a:t>
            </a:r>
          </a:p>
          <a:p>
            <a:pPr lvl="2"/>
            <a:r>
              <a:rPr lang="en-US" sz="2400" dirty="0" smtClean="0"/>
              <a:t>Excessive collaboration on an assignment meant to be done individually</a:t>
            </a:r>
          </a:p>
          <a:p>
            <a:pPr lvl="2"/>
            <a:r>
              <a:rPr lang="en-US" sz="2400" dirty="0" smtClean="0"/>
              <a:t>Sharing test/quiz questions/answers with student(s) who have not taken the test/quiz</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1627" y="2869294"/>
            <a:ext cx="2205646" cy="2940862"/>
          </a:xfrm>
          <a:prstGeom prst="rect">
            <a:avLst/>
          </a:prstGeom>
        </p:spPr>
      </p:pic>
    </p:spTree>
    <p:extLst>
      <p:ext uri="{BB962C8B-B14F-4D97-AF65-F5344CB8AC3E}">
        <p14:creationId xmlns:p14="http://schemas.microsoft.com/office/powerpoint/2010/main" val="4059066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588</Words>
  <Application>Microsoft Office PowerPoint</Application>
  <PresentationFormat>Widescreen</PresentationFormat>
  <Paragraphs>92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Mrs. McKee 2018/2019 RM 114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Arizona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Mrs. McKee 2018/2019 RM 114</dc:title>
  <dc:creator>Kathleen Flanigan - McKee</dc:creator>
  <cp:lastModifiedBy>Kathleen Flanigan - McKee</cp:lastModifiedBy>
  <cp:revision>13</cp:revision>
  <dcterms:created xsi:type="dcterms:W3CDTF">2018-07-27T21:15:48Z</dcterms:created>
  <dcterms:modified xsi:type="dcterms:W3CDTF">2018-07-30T02:07:30Z</dcterms:modified>
</cp:coreProperties>
</file>